
<file path=[Content_Types].xml><?xml version="1.0" encoding="utf-8"?>
<Types xmlns="http://schemas.openxmlformats.org/package/2006/content-types">
  <Default Extension="xml" ContentType="application/xml"/>
  <Default Extension="jpg" ContentType="image/jpeg"/>
  <Default Extension="jpeg" ContentType="image/jpeg"/>
  <Default Extension="emf" ContentType="image/x-emf"/>
  <Default Extension="rels" ContentType="application/vnd.openxmlformats-package.relationships+xml"/>
  <Default Extension="gif" ContentType="image/gif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9"/>
  </p:notesMasterIdLst>
  <p:handoutMasterIdLst>
    <p:handoutMasterId r:id="rId30"/>
  </p:handoutMasterIdLst>
  <p:sldIdLst>
    <p:sldId id="256" r:id="rId2"/>
    <p:sldId id="257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71" r:id="rId13"/>
    <p:sldId id="272" r:id="rId14"/>
    <p:sldId id="268" r:id="rId15"/>
    <p:sldId id="269" r:id="rId16"/>
    <p:sldId id="270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4" r:id="rId2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2D1FF"/>
    <a:srgbClr val="91F4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103" d="100"/>
          <a:sy n="103" d="100"/>
        </p:scale>
        <p:origin x="-120" y="-21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handoutMaster" Target="handoutMasters/handoutMaster1.xml"/><Relationship Id="rId31" Type="http://schemas.openxmlformats.org/officeDocument/2006/relationships/printerSettings" Target="printerSettings/printerSettings1.bin"/><Relationship Id="rId32" Type="http://schemas.openxmlformats.org/officeDocument/2006/relationships/presProps" Target="presProps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viewProps" Target="viewProps.xml"/><Relationship Id="rId34" Type="http://schemas.openxmlformats.org/officeDocument/2006/relationships/theme" Target="theme/theme1.xml"/><Relationship Id="rId35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6B08273-FE8F-374D-B5EE-9700C9CEE670}" type="datetimeFigureOut">
              <a:rPr lang="en-US" smtClean="0"/>
              <a:t>9/6/20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AFB4A19-B90D-1544-95A6-17CD077F04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7662908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1F1B72D-EFDC-8345-97BB-256726F0826B}" type="datetimeFigureOut">
              <a:rPr lang="en-US" smtClean="0"/>
              <a:t>9/6/20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7CF78B3-4F1A-6F4E-9923-6CB4948BD1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9235797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CF78B3-4F1A-6F4E-9923-6CB4948BD13E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181966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CF78B3-4F1A-6F4E-9923-6CB4948BD13E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237681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CF78B3-4F1A-6F4E-9923-6CB4948BD13E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420342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CF78B3-4F1A-6F4E-9923-6CB4948BD13E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420342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CF78B3-4F1A-6F4E-9923-6CB4948BD13E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50398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004E3A-162E-E14F-A2E3-FED1FF76A051}" type="datetime1">
              <a:rPr lang="en-US" smtClean="0"/>
              <a:t>9/6/20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B3809C-4D1B-9149-A513-0BA718BAFB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248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234554-88D0-C94A-9FC1-D84D851209EE}" type="datetime1">
              <a:rPr lang="en-US" smtClean="0"/>
              <a:t>9/6/20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B3809C-4D1B-9149-A513-0BA718BAFB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67087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30E9D7-1EC8-B44E-87EE-DF4F8A8D204A}" type="datetime1">
              <a:rPr lang="en-US" smtClean="0"/>
              <a:t>9/6/20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B3809C-4D1B-9149-A513-0BA718BAFB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27942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D02935-5224-C642-9AA7-D4B3B2ECBE57}" type="datetime1">
              <a:rPr lang="en-US" smtClean="0"/>
              <a:t>9/6/20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B3809C-4D1B-9149-A513-0BA718BAFB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39386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55FA15-25D2-5841-92F5-484FF5ECB056}" type="datetime1">
              <a:rPr lang="en-US" smtClean="0"/>
              <a:t>9/6/20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B3809C-4D1B-9149-A513-0BA718BAFB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5268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441C40-BD0D-EF43-B07D-56E983CE17E3}" type="datetime1">
              <a:rPr lang="en-US" smtClean="0"/>
              <a:t>9/6/20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B3809C-4D1B-9149-A513-0BA718BAFB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00356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E0AD0E-6C66-6D4B-8C4B-00EE3ED70CE1}" type="datetime1">
              <a:rPr lang="en-US" smtClean="0"/>
              <a:t>9/6/20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B3809C-4D1B-9149-A513-0BA718BAFB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47250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7D712-8E04-6546-B446-0D7544CCD0D7}" type="datetime1">
              <a:rPr lang="en-US" smtClean="0"/>
              <a:t>9/6/20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B3809C-4D1B-9149-A513-0BA718BAFB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60936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20173D-AA2C-DA4E-8D32-A84DD6C26552}" type="datetime1">
              <a:rPr lang="en-US" smtClean="0"/>
              <a:t>9/6/20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B3809C-4D1B-9149-A513-0BA718BAFB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00819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059BD9-EDB7-F747-8686-86E6B3B2141B}" type="datetime1">
              <a:rPr lang="en-US" smtClean="0"/>
              <a:t>9/6/20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B3809C-4D1B-9149-A513-0BA718BAFB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85491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FD2461-CA4A-9F41-9E92-D0DB3A87E367}" type="datetime1">
              <a:rPr lang="en-US" smtClean="0"/>
              <a:t>9/6/20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B3809C-4D1B-9149-A513-0BA718BAFB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78179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png"/><Relationship Id="rId14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0" y="0"/>
            <a:ext cx="9326816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831A24-CDE2-1749-9A1E-CF18327799E0}" type="datetime1">
              <a:rPr lang="en-US" smtClean="0"/>
              <a:t>9/6/20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B3809C-4D1B-9149-A513-0BA718BAFBA5}" type="slidenum">
              <a:rPr lang="en-US" smtClean="0"/>
              <a:t>‹#›</a:t>
            </a:fld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-41366" y="6126163"/>
            <a:ext cx="9326816" cy="7863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4164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bg1"/>
          </a:solidFill>
          <a:latin typeface="Arial"/>
          <a:ea typeface="+mj-ea"/>
          <a:cs typeface="Arial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b="0" kern="1200">
          <a:solidFill>
            <a:srgbClr val="FFFF00"/>
          </a:solidFill>
          <a:latin typeface="Arial"/>
          <a:ea typeface="+mn-ea"/>
          <a:cs typeface="Arial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rgbClr val="91F4FF"/>
          </a:solidFill>
          <a:latin typeface="Arial"/>
          <a:ea typeface="+mn-ea"/>
          <a:cs typeface="Arial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bg1"/>
          </a:solidFill>
          <a:latin typeface="Arial"/>
          <a:ea typeface="+mn-ea"/>
          <a:cs typeface="Arial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rgbClr val="E2D1FF"/>
          </a:solidFill>
          <a:latin typeface="Arial"/>
          <a:ea typeface="+mn-ea"/>
          <a:cs typeface="Arial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rgbClr val="E2D1FF"/>
          </a:solidFill>
          <a:latin typeface="Arial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4" Type="http://schemas.openxmlformats.org/officeDocument/2006/relationships/image" Target="../media/image4.emf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4" Type="http://schemas.openxmlformats.org/officeDocument/2006/relationships/image" Target="../media/image12.e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4" Type="http://schemas.openxmlformats.org/officeDocument/2006/relationships/image" Target="../media/image3.gi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4" Type="http://schemas.openxmlformats.org/officeDocument/2006/relationships/image" Target="../media/image3.gi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4" Type="http://schemas.openxmlformats.org/officeDocument/2006/relationships/image" Target="../media/image14.e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emf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gif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4" Type="http://schemas.openxmlformats.org/officeDocument/2006/relationships/image" Target="../media/image7.e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gif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gif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gi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4" Type="http://schemas.openxmlformats.org/officeDocument/2006/relationships/image" Target="../media/image18.jp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jp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4" Type="http://schemas.openxmlformats.org/officeDocument/2006/relationships/image" Target="../media/image21.jpg"/><Relationship Id="rId5" Type="http://schemas.openxmlformats.org/officeDocument/2006/relationships/image" Target="../media/image22.jp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jp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gif"/><Relationship Id="rId3" Type="http://schemas.openxmlformats.org/officeDocument/2006/relationships/image" Target="../media/image6.gif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23.gi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4" Type="http://schemas.openxmlformats.org/officeDocument/2006/relationships/image" Target="../media/image9.gif"/><Relationship Id="rId5" Type="http://schemas.openxmlformats.org/officeDocument/2006/relationships/image" Target="../media/image10.em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gif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144580"/>
            <a:ext cx="6400800" cy="1894952"/>
          </a:xfrm>
        </p:spPr>
        <p:txBody>
          <a:bodyPr/>
          <a:lstStyle/>
          <a:p>
            <a:pPr algn="l"/>
            <a:r>
              <a:rPr lang="en-US" dirty="0" smtClean="0">
                <a:solidFill>
                  <a:srgbClr val="91F4FF"/>
                </a:solidFill>
              </a:rPr>
              <a:t>to  train more facilitators</a:t>
            </a:r>
            <a:br>
              <a:rPr lang="en-US" dirty="0" smtClean="0">
                <a:solidFill>
                  <a:srgbClr val="91F4FF"/>
                </a:solidFill>
              </a:rPr>
            </a:br>
            <a:r>
              <a:rPr lang="en-US" dirty="0" smtClean="0">
                <a:solidFill>
                  <a:srgbClr val="91F4FF"/>
                </a:solidFill>
              </a:rPr>
              <a:t>based on the Westchester </a:t>
            </a:r>
            <a:br>
              <a:rPr lang="en-US" dirty="0" smtClean="0">
                <a:solidFill>
                  <a:srgbClr val="91F4FF"/>
                </a:solidFill>
              </a:rPr>
            </a:br>
            <a:r>
              <a:rPr lang="en-US" dirty="0" smtClean="0">
                <a:solidFill>
                  <a:srgbClr val="91F4FF"/>
                </a:solidFill>
              </a:rPr>
              <a:t>Model</a:t>
            </a:r>
            <a:endParaRPr lang="en-US" dirty="0">
              <a:solidFill>
                <a:srgbClr val="91F4FF"/>
              </a:solidFill>
            </a:endParaRPr>
          </a:p>
        </p:txBody>
      </p:sp>
      <p:pic>
        <p:nvPicPr>
          <p:cNvPr id="12" name="Picture 11" descr="Figure-3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4688" y="2946158"/>
            <a:ext cx="2502197" cy="3093374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85197" y="929021"/>
            <a:ext cx="6487203" cy="3215559"/>
          </a:xfrm>
          <a:prstGeom prst="rect">
            <a:avLst/>
          </a:prstGeom>
        </p:spPr>
      </p:pic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B3809C-4D1B-9149-A513-0BA718BAFBA5}" type="slidenum">
              <a:rPr lang="en-US" smtClean="0"/>
              <a:t>1</a:t>
            </a:fld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193040" y="6368018"/>
            <a:ext cx="20015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91F4FF"/>
                </a:solidFill>
              </a:rPr>
              <a:t>1</a:t>
            </a:r>
            <a:endParaRPr lang="en-US" dirty="0">
              <a:solidFill>
                <a:srgbClr val="91F4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62249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b="1" dirty="0"/>
              <a:t>Small group discussion</a:t>
            </a:r>
            <a:r>
              <a:rPr lang="en-US" dirty="0"/>
              <a:t>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Have we made a commitment to Thrive</a:t>
            </a:r>
            <a:r>
              <a:rPr lang="en-US" dirty="0" smtClean="0"/>
              <a:t>?</a:t>
            </a:r>
          </a:p>
          <a:p>
            <a:r>
              <a:rPr lang="en-US" dirty="0" smtClean="0"/>
              <a:t>Have </a:t>
            </a:r>
            <a:r>
              <a:rPr lang="en-US" dirty="0"/>
              <a:t>you made training new facilitators your first priority</a:t>
            </a:r>
            <a:r>
              <a:rPr lang="en-US" dirty="0" smtClean="0"/>
              <a:t>?</a:t>
            </a:r>
          </a:p>
          <a:p>
            <a:r>
              <a:rPr lang="en-US" dirty="0" smtClean="0"/>
              <a:t>Who </a:t>
            </a:r>
            <a:r>
              <a:rPr lang="en-US" dirty="0"/>
              <a:t>will take the responsibility to lead your outreach effort?</a:t>
            </a:r>
            <a:r>
              <a:rPr lang="en-US" dirty="0" smtClean="0">
                <a:effectLst/>
              </a:rPr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B3809C-4D1B-9149-A513-0BA718BAFBA5}" type="slidenum">
              <a:rPr lang="en-US" smtClean="0"/>
              <a:t>10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193040" y="6368018"/>
            <a:ext cx="20015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91F4FF"/>
                </a:solidFill>
              </a:rPr>
              <a:t>10</a:t>
            </a:r>
            <a:endParaRPr lang="en-US" dirty="0">
              <a:solidFill>
                <a:srgbClr val="91F4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45141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79775" y="207764"/>
            <a:ext cx="3097854" cy="4019112"/>
          </a:xfrm>
          <a:prstGeom prst="rect">
            <a:avLst/>
          </a:prstGeom>
        </p:spPr>
      </p:pic>
      <p:pic>
        <p:nvPicPr>
          <p:cNvPr id="6" name="Picture 5" descr="Figure-2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4831" y="3282370"/>
            <a:ext cx="3040748" cy="282204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2985" y="363126"/>
            <a:ext cx="5219700" cy="3403600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B3809C-4D1B-9149-A513-0BA718BAFBA5}" type="slidenum">
              <a:rPr lang="en-US" smtClean="0"/>
              <a:t>11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193040" y="6368018"/>
            <a:ext cx="20015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91F4FF"/>
                </a:solidFill>
              </a:rPr>
              <a:t>11</a:t>
            </a:r>
            <a:endParaRPr lang="en-US" dirty="0">
              <a:solidFill>
                <a:srgbClr val="91F4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297430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44635"/>
            <a:ext cx="8229600" cy="82782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Who are good groups to network with?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15433" y="961272"/>
            <a:ext cx="5205604" cy="5089408"/>
          </a:xfrm>
          <a:prstGeom prst="rect">
            <a:avLst/>
          </a:prstGeom>
        </p:spPr>
      </p:pic>
      <p:pic>
        <p:nvPicPr>
          <p:cNvPr id="4" name="Picture 3" descr="Figure-3.gi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8596" y="2946158"/>
            <a:ext cx="2502197" cy="309337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104496" y="1434019"/>
            <a:ext cx="1453372" cy="5950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2000" dirty="0" smtClean="0">
                <a:solidFill>
                  <a:schemeClr val="bg1"/>
                </a:solidFill>
              </a:rPr>
              <a:t>Friends of</a:t>
            </a:r>
          </a:p>
          <a:p>
            <a:pPr algn="ctr">
              <a:lnSpc>
                <a:spcPct val="80000"/>
              </a:lnSpc>
            </a:pPr>
            <a:r>
              <a:rPr lang="en-US" sz="2000" dirty="0" smtClean="0">
                <a:solidFill>
                  <a:schemeClr val="bg1"/>
                </a:solidFill>
              </a:rPr>
              <a:t>Facilitators</a:t>
            </a:r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534579" y="2099556"/>
            <a:ext cx="1453372" cy="5950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2000" dirty="0" smtClean="0">
                <a:solidFill>
                  <a:schemeClr val="bg1"/>
                </a:solidFill>
              </a:rPr>
              <a:t>Quaker</a:t>
            </a:r>
          </a:p>
          <a:p>
            <a:pPr algn="ctr">
              <a:lnSpc>
                <a:spcPct val="80000"/>
              </a:lnSpc>
            </a:pPr>
            <a:r>
              <a:rPr lang="en-US" sz="2000" dirty="0" smtClean="0">
                <a:solidFill>
                  <a:schemeClr val="bg1"/>
                </a:solidFill>
              </a:rPr>
              <a:t>Meetings</a:t>
            </a:r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919489" y="3459383"/>
            <a:ext cx="1453372" cy="8412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2000" dirty="0" smtClean="0">
                <a:solidFill>
                  <a:schemeClr val="bg1"/>
                </a:solidFill>
              </a:rPr>
              <a:t>Other Prison Volunteers</a:t>
            </a:r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034171" y="3216042"/>
            <a:ext cx="1584867" cy="5950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2000" dirty="0" smtClean="0">
                <a:solidFill>
                  <a:schemeClr val="bg1"/>
                </a:solidFill>
              </a:rPr>
              <a:t>AVP</a:t>
            </a:r>
          </a:p>
          <a:p>
            <a:pPr algn="ctr">
              <a:lnSpc>
                <a:spcPct val="80000"/>
              </a:lnSpc>
            </a:pPr>
            <a:r>
              <a:rPr lang="en-US" sz="2000" dirty="0" smtClean="0">
                <a:solidFill>
                  <a:schemeClr val="bg1"/>
                </a:solidFill>
              </a:rPr>
              <a:t>Westchester</a:t>
            </a:r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969914" y="4921475"/>
            <a:ext cx="1453372" cy="5950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2000" dirty="0" smtClean="0">
                <a:solidFill>
                  <a:schemeClr val="bg1"/>
                </a:solidFill>
              </a:rPr>
              <a:t>Volunteer</a:t>
            </a:r>
          </a:p>
          <a:p>
            <a:pPr algn="ctr">
              <a:lnSpc>
                <a:spcPct val="80000"/>
              </a:lnSpc>
            </a:pPr>
            <a:r>
              <a:rPr lang="en-US" sz="2000" dirty="0" smtClean="0">
                <a:solidFill>
                  <a:schemeClr val="bg1"/>
                </a:solidFill>
              </a:rPr>
              <a:t>New York</a:t>
            </a:r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267748" y="5077524"/>
            <a:ext cx="1453372" cy="3488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2000" dirty="0" smtClean="0">
                <a:solidFill>
                  <a:schemeClr val="bg1"/>
                </a:solidFill>
              </a:rPr>
              <a:t>WESPAC</a:t>
            </a:r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216931" y="3551542"/>
            <a:ext cx="1567664" cy="8412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0000"/>
              </a:lnSpc>
              <a:spcAft>
                <a:spcPts val="600"/>
              </a:spcAft>
            </a:pPr>
            <a:r>
              <a:rPr lang="en-US" sz="2000" dirty="0" smtClean="0">
                <a:solidFill>
                  <a:schemeClr val="bg1"/>
                </a:solidFill>
              </a:rPr>
              <a:t>West-</a:t>
            </a:r>
            <a:br>
              <a:rPr lang="en-US" sz="2000" dirty="0" smtClean="0">
                <a:solidFill>
                  <a:schemeClr val="bg1"/>
                </a:solidFill>
              </a:rPr>
            </a:br>
            <a:r>
              <a:rPr lang="en-US" sz="2000" dirty="0" err="1" smtClean="0">
                <a:solidFill>
                  <a:schemeClr val="bg1"/>
                </a:solidFill>
              </a:rPr>
              <a:t>chester</a:t>
            </a:r>
            <a:r>
              <a:rPr lang="en-US" sz="2000" dirty="0" smtClean="0">
                <a:solidFill>
                  <a:schemeClr val="bg1"/>
                </a:solidFill>
              </a:rPr>
              <a:t> MLK</a:t>
            </a:r>
            <a:br>
              <a:rPr lang="en-US" sz="2000" dirty="0" smtClean="0">
                <a:solidFill>
                  <a:schemeClr val="bg1"/>
                </a:solidFill>
              </a:rPr>
            </a:br>
            <a:r>
              <a:rPr lang="en-US" sz="2000" dirty="0" smtClean="0">
                <a:solidFill>
                  <a:schemeClr val="bg1"/>
                </a:solidFill>
              </a:rPr>
              <a:t>Institute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651124" y="2240661"/>
            <a:ext cx="1453372" cy="3488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2000" dirty="0" smtClean="0">
                <a:solidFill>
                  <a:schemeClr val="bg1"/>
                </a:solidFill>
              </a:rPr>
              <a:t>Churches</a:t>
            </a:r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B3809C-4D1B-9149-A513-0BA718BAFBA5}" type="slidenum">
              <a:rPr lang="en-US" smtClean="0"/>
              <a:t>12</a:t>
            </a:fld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193040" y="6368018"/>
            <a:ext cx="20015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91F4FF"/>
                </a:solidFill>
              </a:rPr>
              <a:t>12</a:t>
            </a:r>
            <a:endParaRPr lang="en-US" dirty="0">
              <a:solidFill>
                <a:srgbClr val="91F4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055294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44635"/>
            <a:ext cx="8229600" cy="82782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Build your network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15433" y="961272"/>
            <a:ext cx="5205604" cy="5089408"/>
          </a:xfrm>
          <a:prstGeom prst="rect">
            <a:avLst/>
          </a:prstGeom>
        </p:spPr>
      </p:pic>
      <p:pic>
        <p:nvPicPr>
          <p:cNvPr id="4" name="Picture 3" descr="Figure-3.gi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8596" y="2946158"/>
            <a:ext cx="2502197" cy="3093374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104496" y="3320825"/>
            <a:ext cx="1453372" cy="5950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2000" dirty="0" smtClean="0">
                <a:solidFill>
                  <a:schemeClr val="bg1"/>
                </a:solidFill>
              </a:rPr>
              <a:t>My AVP</a:t>
            </a:r>
          </a:p>
          <a:p>
            <a:pPr algn="ctr">
              <a:lnSpc>
                <a:spcPct val="80000"/>
              </a:lnSpc>
            </a:pPr>
            <a:r>
              <a:rPr lang="en-US" sz="2000" dirty="0" smtClean="0">
                <a:solidFill>
                  <a:schemeClr val="bg1"/>
                </a:solidFill>
              </a:rPr>
              <a:t>Network</a:t>
            </a:r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085682" y="1358543"/>
            <a:ext cx="1453372" cy="3488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2000" dirty="0" smtClean="0">
                <a:solidFill>
                  <a:schemeClr val="bg1"/>
                </a:solidFill>
              </a:rPr>
              <a:t>?</a:t>
            </a:r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539054" y="1989311"/>
            <a:ext cx="1453372" cy="3488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2000" dirty="0">
                <a:solidFill>
                  <a:schemeClr val="bg1"/>
                </a:solidFill>
              </a:rPr>
              <a:t>?</a:t>
            </a:r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902259" y="3501198"/>
            <a:ext cx="1453372" cy="3488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2000" dirty="0" smtClean="0">
                <a:solidFill>
                  <a:schemeClr val="bg1"/>
                </a:solidFill>
              </a:rPr>
              <a:t>?</a:t>
            </a:r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933298" y="4766865"/>
            <a:ext cx="1453372" cy="3488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2000" dirty="0" smtClean="0">
                <a:solidFill>
                  <a:schemeClr val="bg1"/>
                </a:solidFill>
              </a:rPr>
              <a:t>?</a:t>
            </a:r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268187" y="4785676"/>
            <a:ext cx="1453372" cy="3488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2000" dirty="0" smtClean="0">
                <a:solidFill>
                  <a:schemeClr val="bg1"/>
                </a:solidFill>
              </a:rPr>
              <a:t>?</a:t>
            </a:r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215433" y="3567047"/>
            <a:ext cx="1453372" cy="3488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2000" dirty="0" smtClean="0">
                <a:solidFill>
                  <a:schemeClr val="bg1"/>
                </a:solidFill>
              </a:rPr>
              <a:t>?</a:t>
            </a:r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651124" y="1943909"/>
            <a:ext cx="1453372" cy="3488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2000" dirty="0" smtClean="0">
                <a:solidFill>
                  <a:schemeClr val="bg1"/>
                </a:solidFill>
              </a:rPr>
              <a:t>?</a:t>
            </a:r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21" name="Slide Number Placeholder 2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B3809C-4D1B-9149-A513-0BA718BAFBA5}" type="slidenum">
              <a:rPr lang="en-US" smtClean="0"/>
              <a:t>13</a:t>
            </a:fld>
            <a:endParaRPr lang="en-US"/>
          </a:p>
        </p:txBody>
      </p:sp>
      <p:sp>
        <p:nvSpPr>
          <p:cNvPr id="22" name="TextBox 21"/>
          <p:cNvSpPr txBox="1"/>
          <p:nvPr/>
        </p:nvSpPr>
        <p:spPr>
          <a:xfrm>
            <a:off x="193040" y="6368018"/>
            <a:ext cx="20015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91F4FF"/>
                </a:solidFill>
              </a:rPr>
              <a:t>13</a:t>
            </a:r>
            <a:endParaRPr lang="en-US" dirty="0">
              <a:solidFill>
                <a:srgbClr val="91F4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42016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94742"/>
            <a:ext cx="8229600" cy="4931422"/>
          </a:xfrm>
        </p:spPr>
        <p:txBody>
          <a:bodyPr/>
          <a:lstStyle/>
          <a:p>
            <a:r>
              <a:rPr lang="en-US" dirty="0" smtClean="0"/>
              <a:t>Start </a:t>
            </a:r>
            <a:r>
              <a:rPr lang="en-US" dirty="0"/>
              <a:t>with people that already know about the AVP program. </a:t>
            </a:r>
          </a:p>
          <a:p>
            <a:r>
              <a:rPr lang="en-US" dirty="0" smtClean="0"/>
              <a:t>Join </a:t>
            </a:r>
            <a:r>
              <a:rPr lang="en-US" dirty="0"/>
              <a:t>their group before asking them to join your group. </a:t>
            </a:r>
          </a:p>
          <a:p>
            <a:r>
              <a:rPr lang="en-US" dirty="0" smtClean="0"/>
              <a:t>Don’t </a:t>
            </a:r>
            <a:r>
              <a:rPr lang="en-US" dirty="0"/>
              <a:t>expect outside groups to come to you.</a:t>
            </a:r>
          </a:p>
          <a:p>
            <a:r>
              <a:rPr lang="en-US" dirty="0" smtClean="0"/>
              <a:t>It </a:t>
            </a:r>
            <a:r>
              <a:rPr lang="en-US" dirty="0"/>
              <a:t>is best to have an AVP person who is a member of their group.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B3809C-4D1B-9149-A513-0BA718BAFBA5}" type="slidenum">
              <a:rPr lang="en-US" smtClean="0"/>
              <a:t>14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274320" y="6368018"/>
            <a:ext cx="20015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91F4FF"/>
                </a:solidFill>
              </a:rPr>
              <a:t>14</a:t>
            </a:r>
            <a:endParaRPr lang="en-US" dirty="0">
              <a:solidFill>
                <a:srgbClr val="91F4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724591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94742"/>
            <a:ext cx="8229600" cy="4931422"/>
          </a:xfrm>
        </p:spPr>
        <p:txBody>
          <a:bodyPr/>
          <a:lstStyle/>
          <a:p>
            <a:r>
              <a:rPr lang="en-US" dirty="0" smtClean="0"/>
              <a:t>It </a:t>
            </a:r>
            <a:r>
              <a:rPr lang="en-US" dirty="0"/>
              <a:t>is hard to break down doors from the outside.</a:t>
            </a:r>
          </a:p>
          <a:p>
            <a:r>
              <a:rPr lang="en-US" dirty="0" smtClean="0"/>
              <a:t>Look </a:t>
            </a:r>
            <a:r>
              <a:rPr lang="en-US" dirty="0"/>
              <a:t>for prospects who are most likely to become facilitators. </a:t>
            </a:r>
          </a:p>
          <a:p>
            <a:r>
              <a:rPr lang="en-US" dirty="0" smtClean="0"/>
              <a:t>Focus </a:t>
            </a:r>
            <a:r>
              <a:rPr lang="en-US" dirty="0"/>
              <a:t>on the Baby Boom Generation that is starting to retire</a:t>
            </a:r>
            <a:r>
              <a:rPr lang="en-US" dirty="0" smtClean="0"/>
              <a:t>.</a:t>
            </a:r>
          </a:p>
          <a:p>
            <a:r>
              <a:rPr lang="en-US" dirty="0" smtClean="0"/>
              <a:t>Build your mailing list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B3809C-4D1B-9149-A513-0BA718BAFBA5}" type="slidenum">
              <a:rPr lang="en-US" smtClean="0"/>
              <a:t>15</a:t>
            </a:fld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193040" y="6368018"/>
            <a:ext cx="20015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91F4FF"/>
                </a:solidFill>
              </a:rPr>
              <a:t>15</a:t>
            </a:r>
            <a:endParaRPr lang="en-US" dirty="0">
              <a:solidFill>
                <a:srgbClr val="91F4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30415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94742"/>
            <a:ext cx="8229600" cy="4931422"/>
          </a:xfrm>
        </p:spPr>
        <p:txBody>
          <a:bodyPr>
            <a:normAutofit/>
          </a:bodyPr>
          <a:lstStyle/>
          <a:p>
            <a:r>
              <a:rPr lang="en-US" dirty="0" smtClean="0"/>
              <a:t>Good Facilitator prospects:</a:t>
            </a:r>
          </a:p>
          <a:p>
            <a:pPr marL="0" indent="0">
              <a:buNone/>
            </a:pPr>
            <a:r>
              <a:rPr lang="en-US" sz="2400" dirty="0" smtClean="0">
                <a:solidFill>
                  <a:srgbClr val="91F4FF"/>
                </a:solidFill>
              </a:rPr>
              <a:t>	– People who want to reduce violence in our society</a:t>
            </a:r>
          </a:p>
          <a:p>
            <a:pPr marL="0" indent="0">
              <a:buNone/>
            </a:pPr>
            <a:r>
              <a:rPr lang="en-US" sz="2400" dirty="0" smtClean="0">
                <a:solidFill>
                  <a:srgbClr val="91F4FF"/>
                </a:solidFill>
              </a:rPr>
              <a:t>	– </a:t>
            </a:r>
            <a:r>
              <a:rPr lang="en-US" sz="2400" dirty="0">
                <a:solidFill>
                  <a:srgbClr val="91F4FF"/>
                </a:solidFill>
              </a:rPr>
              <a:t>Middle-class people who are not working two jobs </a:t>
            </a:r>
            <a:endParaRPr lang="en-US" sz="2400" dirty="0" smtClean="0">
              <a:solidFill>
                <a:srgbClr val="91F4FF"/>
              </a:solidFill>
            </a:endParaRPr>
          </a:p>
          <a:p>
            <a:pPr marL="0" indent="0">
              <a:buNone/>
            </a:pPr>
            <a:r>
              <a:rPr lang="en-US" sz="2400" dirty="0">
                <a:solidFill>
                  <a:srgbClr val="91F4FF"/>
                </a:solidFill>
              </a:rPr>
              <a:t> </a:t>
            </a:r>
            <a:r>
              <a:rPr lang="en-US" sz="2400" dirty="0" smtClean="0">
                <a:solidFill>
                  <a:srgbClr val="91F4FF"/>
                </a:solidFill>
              </a:rPr>
              <a:t>       to </a:t>
            </a:r>
            <a:r>
              <a:rPr lang="en-US" sz="2400" dirty="0">
                <a:solidFill>
                  <a:srgbClr val="91F4FF"/>
                </a:solidFill>
              </a:rPr>
              <a:t>survive</a:t>
            </a:r>
          </a:p>
          <a:p>
            <a:pPr marL="0" indent="0">
              <a:buNone/>
            </a:pPr>
            <a:r>
              <a:rPr lang="en-US" sz="2400" dirty="0" smtClean="0">
                <a:solidFill>
                  <a:srgbClr val="91F4FF"/>
                </a:solidFill>
              </a:rPr>
              <a:t>	– </a:t>
            </a:r>
            <a:r>
              <a:rPr lang="en-US" sz="2400" dirty="0">
                <a:solidFill>
                  <a:srgbClr val="91F4FF"/>
                </a:solidFill>
              </a:rPr>
              <a:t>Post mid-life and retired people who are looking for </a:t>
            </a:r>
            <a:r>
              <a:rPr lang="en-US" sz="2400" dirty="0" smtClean="0">
                <a:solidFill>
                  <a:srgbClr val="91F4FF"/>
                </a:solidFill>
              </a:rPr>
              <a:t/>
            </a:r>
            <a:br>
              <a:rPr lang="en-US" sz="2400" dirty="0" smtClean="0">
                <a:solidFill>
                  <a:srgbClr val="91F4FF"/>
                </a:solidFill>
              </a:rPr>
            </a:br>
            <a:r>
              <a:rPr lang="en-US" sz="2400" dirty="0" smtClean="0">
                <a:solidFill>
                  <a:srgbClr val="91F4FF"/>
                </a:solidFill>
              </a:rPr>
              <a:t>        a new meaning </a:t>
            </a:r>
            <a:r>
              <a:rPr lang="en-US" sz="2400" dirty="0">
                <a:solidFill>
                  <a:srgbClr val="91F4FF"/>
                </a:solidFill>
              </a:rPr>
              <a:t>in their life </a:t>
            </a:r>
          </a:p>
          <a:p>
            <a:pPr marL="0" indent="0">
              <a:buNone/>
            </a:pPr>
            <a:r>
              <a:rPr lang="en-US" sz="2400" dirty="0" smtClean="0">
                <a:solidFill>
                  <a:srgbClr val="91F4FF"/>
                </a:solidFill>
              </a:rPr>
              <a:t>	– </a:t>
            </a:r>
            <a:r>
              <a:rPr lang="en-US" sz="2400" dirty="0">
                <a:solidFill>
                  <a:srgbClr val="91F4FF"/>
                </a:solidFill>
              </a:rPr>
              <a:t>People who have a car and live within 25 miles of </a:t>
            </a:r>
            <a:r>
              <a:rPr lang="en-US" sz="2400" dirty="0" smtClean="0">
                <a:solidFill>
                  <a:srgbClr val="91F4FF"/>
                </a:solidFill>
              </a:rPr>
              <a:t/>
            </a:r>
            <a:br>
              <a:rPr lang="en-US" sz="2400" dirty="0" smtClean="0">
                <a:solidFill>
                  <a:srgbClr val="91F4FF"/>
                </a:solidFill>
              </a:rPr>
            </a:br>
            <a:r>
              <a:rPr lang="en-US" sz="2400" dirty="0" smtClean="0">
                <a:solidFill>
                  <a:srgbClr val="91F4FF"/>
                </a:solidFill>
              </a:rPr>
              <a:t>        the prisons that you </a:t>
            </a:r>
            <a:r>
              <a:rPr lang="en-US" sz="2400" dirty="0">
                <a:solidFill>
                  <a:srgbClr val="91F4FF"/>
                </a:solidFill>
              </a:rPr>
              <a:t>serve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B3809C-4D1B-9149-A513-0BA718BAFBA5}" type="slidenum">
              <a:rPr lang="en-US" smtClean="0"/>
              <a:t>16</a:t>
            </a:fld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193040" y="6368018"/>
            <a:ext cx="20015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91F4FF"/>
                </a:solidFill>
              </a:rPr>
              <a:t>16</a:t>
            </a:r>
            <a:endParaRPr lang="en-US" dirty="0">
              <a:solidFill>
                <a:srgbClr val="91F4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51914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79775" y="207764"/>
            <a:ext cx="3097854" cy="4019112"/>
          </a:xfrm>
          <a:prstGeom prst="rect">
            <a:avLst/>
          </a:prstGeom>
        </p:spPr>
      </p:pic>
      <p:pic>
        <p:nvPicPr>
          <p:cNvPr id="6" name="Picture 5" descr="Figure-2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4831" y="3282370"/>
            <a:ext cx="3040748" cy="282204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22203" y="692386"/>
            <a:ext cx="3175000" cy="2895600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B3809C-4D1B-9149-A513-0BA718BAFBA5}" type="slidenum">
              <a:rPr lang="en-US" smtClean="0"/>
              <a:t>17</a:t>
            </a:fld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193040" y="6368018"/>
            <a:ext cx="20015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91F4FF"/>
                </a:solidFill>
              </a:rPr>
              <a:t>17</a:t>
            </a:r>
            <a:endParaRPr lang="en-US" dirty="0">
              <a:solidFill>
                <a:srgbClr val="91F4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30595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08583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lang="en-US" sz="2800" dirty="0" smtClean="0">
                <a:solidFill>
                  <a:srgbClr val="91F4FF"/>
                </a:solidFill>
              </a:rPr>
              <a:t> We </a:t>
            </a:r>
            <a:r>
              <a:rPr lang="en-US" sz="2800" dirty="0">
                <a:solidFill>
                  <a:srgbClr val="91F4FF"/>
                </a:solidFill>
              </a:rPr>
              <a:t>have usually been asking people: </a:t>
            </a:r>
            <a:endParaRPr lang="en-US" sz="2800" dirty="0" smtClean="0">
              <a:solidFill>
                <a:srgbClr val="91F4FF"/>
              </a:solidFill>
            </a:endParaRPr>
          </a:p>
          <a:p>
            <a:pPr marL="0" indent="0">
              <a:buNone/>
            </a:pPr>
            <a:r>
              <a:rPr lang="en-US" dirty="0" smtClean="0"/>
              <a:t>“Would </a:t>
            </a:r>
            <a:r>
              <a:rPr lang="en-US" dirty="0"/>
              <a:t>you like to take an Alternatives </a:t>
            </a:r>
            <a:r>
              <a:rPr lang="en-US" dirty="0" smtClean="0"/>
              <a:t>to</a:t>
            </a:r>
            <a:br>
              <a:rPr lang="en-US" dirty="0" smtClean="0"/>
            </a:br>
            <a:r>
              <a:rPr lang="en-US" dirty="0" smtClean="0"/>
              <a:t> Violence </a:t>
            </a:r>
            <a:r>
              <a:rPr lang="en-US" dirty="0"/>
              <a:t>Workshop?” </a:t>
            </a:r>
          </a:p>
          <a:p>
            <a:pPr marL="0" indent="0">
              <a:buNone/>
            </a:pPr>
            <a:r>
              <a:rPr lang="en-US" sz="2800" dirty="0" smtClean="0">
                <a:solidFill>
                  <a:srgbClr val="91F4FF"/>
                </a:solidFill>
              </a:rPr>
              <a:t>  And </a:t>
            </a:r>
            <a:r>
              <a:rPr lang="en-US" sz="2800" dirty="0">
                <a:solidFill>
                  <a:srgbClr val="91F4FF"/>
                </a:solidFill>
              </a:rPr>
              <a:t>we usually get the answer, </a:t>
            </a:r>
            <a:r>
              <a:rPr lang="en-US" sz="2800" dirty="0" smtClean="0">
                <a:solidFill>
                  <a:srgbClr val="91F4FF"/>
                </a:solidFill>
              </a:rPr>
              <a:t/>
            </a:r>
            <a:br>
              <a:rPr lang="en-US" sz="2800" dirty="0" smtClean="0">
                <a:solidFill>
                  <a:srgbClr val="91F4FF"/>
                </a:solidFill>
              </a:rPr>
            </a:br>
            <a:r>
              <a:rPr lang="en-US" dirty="0" smtClean="0"/>
              <a:t>“</a:t>
            </a:r>
            <a:r>
              <a:rPr lang="en-US" dirty="0"/>
              <a:t>I’m not a violent person. Why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 should </a:t>
            </a:r>
            <a:r>
              <a:rPr lang="en-US" dirty="0"/>
              <a:t>I take an alternatives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 to </a:t>
            </a:r>
            <a:r>
              <a:rPr lang="en-US" dirty="0"/>
              <a:t>violence workshop.”</a:t>
            </a:r>
          </a:p>
          <a:p>
            <a:endParaRPr lang="en-US" dirty="0"/>
          </a:p>
        </p:txBody>
      </p:sp>
      <p:pic>
        <p:nvPicPr>
          <p:cNvPr id="4" name="Picture 3" descr="Figure-3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8596" y="2946158"/>
            <a:ext cx="2502197" cy="3093374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B3809C-4D1B-9149-A513-0BA718BAFBA5}" type="slidenum">
              <a:rPr lang="en-US" smtClean="0"/>
              <a:t>18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193040" y="6368018"/>
            <a:ext cx="20015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91F4FF"/>
                </a:solidFill>
              </a:rPr>
              <a:t>18</a:t>
            </a:r>
            <a:endParaRPr lang="en-US" dirty="0">
              <a:solidFill>
                <a:srgbClr val="91F4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779772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08583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lang="en-US" sz="2800" dirty="0" smtClean="0">
                <a:solidFill>
                  <a:srgbClr val="91F4FF"/>
                </a:solidFill>
              </a:rPr>
              <a:t> </a:t>
            </a:r>
            <a:r>
              <a:rPr lang="en-US" sz="2800" dirty="0">
                <a:solidFill>
                  <a:srgbClr val="91F4FF"/>
                </a:solidFill>
              </a:rPr>
              <a:t>Then we ask people:</a:t>
            </a:r>
            <a:r>
              <a:rPr lang="en-US" sz="2800" dirty="0" smtClean="0">
                <a:solidFill>
                  <a:srgbClr val="91F4FF"/>
                </a:solidFill>
                <a:effectLst/>
              </a:rPr>
              <a:t> </a:t>
            </a:r>
            <a:endParaRPr lang="en-US" sz="2800" dirty="0" smtClean="0">
              <a:solidFill>
                <a:srgbClr val="91F4FF"/>
              </a:solidFill>
            </a:endParaRPr>
          </a:p>
          <a:p>
            <a:pPr marL="0" indent="0">
              <a:buNone/>
            </a:pPr>
            <a:r>
              <a:rPr lang="en-US" dirty="0" smtClean="0"/>
              <a:t>“Would </a:t>
            </a:r>
            <a:r>
              <a:rPr lang="en-US" dirty="0"/>
              <a:t>you like to improve your </a:t>
            </a:r>
            <a:r>
              <a:rPr lang="en-US" dirty="0" smtClean="0"/>
              <a:t>conflict</a:t>
            </a:r>
            <a:br>
              <a:rPr lang="en-US" dirty="0" smtClean="0"/>
            </a:br>
            <a:r>
              <a:rPr lang="en-US" dirty="0" smtClean="0"/>
              <a:t> </a:t>
            </a:r>
            <a:r>
              <a:rPr lang="en-US" dirty="0"/>
              <a:t>resolution skills by taking an AVP </a:t>
            </a:r>
            <a:r>
              <a:rPr lang="en-US" dirty="0" smtClean="0"/>
              <a:t>Conflict</a:t>
            </a:r>
            <a:br>
              <a:rPr lang="en-US" dirty="0" smtClean="0"/>
            </a:br>
            <a:r>
              <a:rPr lang="en-US" dirty="0" smtClean="0"/>
              <a:t> </a:t>
            </a:r>
            <a:r>
              <a:rPr lang="en-US" dirty="0"/>
              <a:t>Resolution Workshop?’ </a:t>
            </a:r>
          </a:p>
          <a:p>
            <a:pPr marL="0" indent="0">
              <a:buNone/>
            </a:pPr>
            <a:r>
              <a:rPr lang="en-US" sz="2800" dirty="0" smtClean="0">
                <a:solidFill>
                  <a:srgbClr val="91F4FF"/>
                </a:solidFill>
              </a:rPr>
              <a:t>  </a:t>
            </a:r>
            <a:r>
              <a:rPr lang="en-US" sz="2800" dirty="0">
                <a:solidFill>
                  <a:srgbClr val="91F4FF"/>
                </a:solidFill>
              </a:rPr>
              <a:t>And then we </a:t>
            </a:r>
            <a:r>
              <a:rPr lang="en-US" sz="2800" dirty="0" smtClean="0">
                <a:solidFill>
                  <a:srgbClr val="91F4FF"/>
                </a:solidFill>
              </a:rPr>
              <a:t>whisper, </a:t>
            </a:r>
            <a:br>
              <a:rPr lang="en-US" sz="2800" dirty="0" smtClean="0">
                <a:solidFill>
                  <a:srgbClr val="91F4FF"/>
                </a:solidFill>
              </a:rPr>
            </a:br>
            <a:r>
              <a:rPr lang="en-US" dirty="0" smtClean="0"/>
              <a:t> </a:t>
            </a:r>
            <a:r>
              <a:rPr lang="en-US" sz="2400" dirty="0" smtClean="0"/>
              <a:t>(If </a:t>
            </a:r>
            <a:r>
              <a:rPr lang="en-US" sz="2400" dirty="0"/>
              <a:t>you like the workshop perhaps </a:t>
            </a: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 smtClean="0"/>
              <a:t>  you would like </a:t>
            </a:r>
            <a:r>
              <a:rPr lang="en-US" sz="2400" dirty="0"/>
              <a:t>to become </a:t>
            </a: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 smtClean="0"/>
              <a:t>  a </a:t>
            </a:r>
            <a:r>
              <a:rPr lang="en-US" sz="2400" dirty="0"/>
              <a:t>facilitator</a:t>
            </a:r>
            <a:r>
              <a:rPr lang="en-US" sz="2400" dirty="0" smtClean="0"/>
              <a:t>.</a:t>
            </a:r>
            <a:r>
              <a:rPr lang="en-US" sz="2400" dirty="0"/>
              <a:t>)</a:t>
            </a:r>
          </a:p>
          <a:p>
            <a:endParaRPr lang="en-US" dirty="0"/>
          </a:p>
        </p:txBody>
      </p:sp>
      <p:pic>
        <p:nvPicPr>
          <p:cNvPr id="5" name="Picture 4" descr="Figures-5-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8996" y="2780727"/>
            <a:ext cx="4586851" cy="4135800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B3809C-4D1B-9149-A513-0BA718BAFBA5}" type="slidenum">
              <a:rPr lang="en-US" smtClean="0"/>
              <a:t>19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193040" y="6368018"/>
            <a:ext cx="20015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91F4FF"/>
                </a:solidFill>
              </a:rPr>
              <a:t>19</a:t>
            </a:r>
            <a:endParaRPr lang="en-US" dirty="0">
              <a:solidFill>
                <a:srgbClr val="91F4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12370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ree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3338" y="2933063"/>
            <a:ext cx="2254365" cy="3303073"/>
          </a:xfrm>
          <a:prstGeom prst="rect">
            <a:avLst/>
          </a:prstGeom>
        </p:spPr>
      </p:pic>
      <p:pic>
        <p:nvPicPr>
          <p:cNvPr id="5" name="Picture 4" descr="Figure-1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9466" y="3574671"/>
            <a:ext cx="3293896" cy="2477343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7188" y="1485263"/>
            <a:ext cx="7556500" cy="1447800"/>
          </a:xfrm>
          <a:prstGeom prst="rect">
            <a:avLst/>
          </a:prstGeom>
        </p:spPr>
      </p:pic>
      <p:sp>
        <p:nvSpPr>
          <p:cNvPr id="20" name="Subtitle 2"/>
          <p:cNvSpPr txBox="1">
            <a:spLocks/>
          </p:cNvSpPr>
          <p:nvPr/>
        </p:nvSpPr>
        <p:spPr>
          <a:xfrm>
            <a:off x="510636" y="693984"/>
            <a:ext cx="6293101" cy="12130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b="0" kern="1200">
                <a:solidFill>
                  <a:srgbClr val="FFFF00"/>
                </a:solidFill>
                <a:latin typeface="Arial"/>
                <a:ea typeface="+mn-ea"/>
                <a:cs typeface="Arial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rgbClr val="91F4FF"/>
                </a:solidFill>
                <a:latin typeface="Arial"/>
                <a:ea typeface="+mn-ea"/>
                <a:cs typeface="Arial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bg1"/>
                </a:solidFill>
                <a:latin typeface="Arial"/>
                <a:ea typeface="+mn-ea"/>
                <a:cs typeface="Arial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rgbClr val="E2D1FF"/>
                </a:solidFill>
                <a:latin typeface="Arial"/>
                <a:ea typeface="+mn-ea"/>
                <a:cs typeface="Arial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rgbClr val="E2D1FF"/>
                </a:solidFill>
                <a:latin typeface="Arial"/>
                <a:ea typeface="+mn-ea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 smtClean="0">
                <a:solidFill>
                  <a:srgbClr val="91F4FF"/>
                </a:solidFill>
              </a:rPr>
              <a:t>The theme of the program is…</a:t>
            </a:r>
            <a:endParaRPr lang="en-US" dirty="0">
              <a:solidFill>
                <a:srgbClr val="91F4FF"/>
              </a:solidFill>
            </a:endParaRPr>
          </a:p>
        </p:txBody>
      </p:sp>
      <p:sp>
        <p:nvSpPr>
          <p:cNvPr id="21" name="Slide Number Placeholder 2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B3809C-4D1B-9149-A513-0BA718BAFBA5}" type="slidenum">
              <a:rPr lang="en-US" smtClean="0"/>
              <a:t>2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193040" y="6368018"/>
            <a:ext cx="20015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91F4FF"/>
                </a:solidFill>
              </a:rPr>
              <a:t>2</a:t>
            </a:r>
            <a:endParaRPr lang="en-US" dirty="0">
              <a:solidFill>
                <a:srgbClr val="91F4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065669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83153"/>
            <a:ext cx="8229600" cy="532090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 smtClean="0">
                <a:solidFill>
                  <a:srgbClr val="91F4FF"/>
                </a:solidFill>
              </a:rPr>
              <a:t> We have found that the right question to ask is, </a:t>
            </a:r>
          </a:p>
          <a:p>
            <a:pPr marL="0" indent="0">
              <a:buNone/>
            </a:pPr>
            <a:r>
              <a:rPr lang="en-US" sz="3600" dirty="0" smtClean="0"/>
              <a:t>“Would you like to be come a conflict</a:t>
            </a:r>
            <a:br>
              <a:rPr lang="en-US" sz="3600" dirty="0" smtClean="0"/>
            </a:br>
            <a:r>
              <a:rPr lang="en-US" sz="3600" dirty="0" smtClean="0"/>
              <a:t> resolution workshop facilitator?”</a:t>
            </a:r>
          </a:p>
          <a:p>
            <a:pPr marL="0" indent="0">
              <a:buNone/>
            </a:pPr>
            <a:r>
              <a:rPr lang="en-US" sz="2800" dirty="0" smtClean="0">
                <a:solidFill>
                  <a:srgbClr val="91F4FF"/>
                </a:solidFill>
              </a:rPr>
              <a:t> • Many people are concerned about the violence</a:t>
            </a:r>
            <a:br>
              <a:rPr lang="en-US" sz="2800" dirty="0" smtClean="0">
                <a:solidFill>
                  <a:srgbClr val="91F4FF"/>
                </a:solidFill>
              </a:rPr>
            </a:br>
            <a:r>
              <a:rPr lang="en-US" sz="2800" dirty="0" smtClean="0">
                <a:solidFill>
                  <a:srgbClr val="91F4FF"/>
                </a:solidFill>
              </a:rPr>
              <a:t>   in Kenosha, Portland and many other cities</a:t>
            </a:r>
          </a:p>
          <a:p>
            <a:pPr marL="0" indent="0">
              <a:buNone/>
            </a:pPr>
            <a:r>
              <a:rPr lang="en-US" sz="2800" dirty="0">
                <a:solidFill>
                  <a:srgbClr val="91F4FF"/>
                </a:solidFill>
              </a:rPr>
              <a:t> </a:t>
            </a:r>
            <a:r>
              <a:rPr lang="en-US" sz="2800" dirty="0" smtClean="0">
                <a:solidFill>
                  <a:srgbClr val="91F4FF"/>
                </a:solidFill>
              </a:rPr>
              <a:t>• Many people want to do </a:t>
            </a:r>
            <a:br>
              <a:rPr lang="en-US" sz="2800" dirty="0" smtClean="0">
                <a:solidFill>
                  <a:srgbClr val="91F4FF"/>
                </a:solidFill>
              </a:rPr>
            </a:br>
            <a:r>
              <a:rPr lang="en-US" sz="2800" dirty="0" smtClean="0">
                <a:solidFill>
                  <a:srgbClr val="91F4FF"/>
                </a:solidFill>
              </a:rPr>
              <a:t>   something to reduce the </a:t>
            </a:r>
            <a:br>
              <a:rPr lang="en-US" sz="2800" dirty="0" smtClean="0">
                <a:solidFill>
                  <a:srgbClr val="91F4FF"/>
                </a:solidFill>
              </a:rPr>
            </a:br>
            <a:r>
              <a:rPr lang="en-US" sz="2800" dirty="0" smtClean="0">
                <a:solidFill>
                  <a:srgbClr val="91F4FF"/>
                </a:solidFill>
              </a:rPr>
              <a:t>   violence in our society.</a:t>
            </a:r>
          </a:p>
          <a:p>
            <a:pPr marL="0" indent="0">
              <a:buNone/>
            </a:pPr>
            <a:r>
              <a:rPr lang="en-US" sz="2800" dirty="0" smtClean="0">
                <a:solidFill>
                  <a:srgbClr val="91F4FF"/>
                </a:solidFill>
              </a:rPr>
              <a:t> • AVP gives them an opportunity </a:t>
            </a:r>
            <a:br>
              <a:rPr lang="en-US" sz="2800" dirty="0" smtClean="0">
                <a:solidFill>
                  <a:srgbClr val="91F4FF"/>
                </a:solidFill>
              </a:rPr>
            </a:br>
            <a:r>
              <a:rPr lang="en-US" sz="2800" dirty="0" smtClean="0">
                <a:solidFill>
                  <a:srgbClr val="91F4FF"/>
                </a:solidFill>
              </a:rPr>
              <a:t>   to do something!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 descr="Figure-2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5148" y="3243882"/>
            <a:ext cx="3040748" cy="2822040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B3809C-4D1B-9149-A513-0BA718BAFBA5}" type="slidenum">
              <a:rPr lang="en-US" smtClean="0"/>
              <a:t>20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193040" y="6368018"/>
            <a:ext cx="20015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91F4FF"/>
                </a:solidFill>
              </a:rPr>
              <a:t>20</a:t>
            </a:r>
            <a:endParaRPr lang="en-US" dirty="0">
              <a:solidFill>
                <a:srgbClr val="91F4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99249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83153"/>
            <a:ext cx="8229600" cy="532090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What are the results?</a:t>
            </a:r>
          </a:p>
          <a:p>
            <a:r>
              <a:rPr lang="en-US" sz="2800" dirty="0" smtClean="0">
                <a:solidFill>
                  <a:srgbClr val="91F4FF"/>
                </a:solidFill>
              </a:rPr>
              <a:t>We </a:t>
            </a:r>
            <a:r>
              <a:rPr lang="en-US" sz="2800" dirty="0">
                <a:solidFill>
                  <a:srgbClr val="91F4FF"/>
                </a:solidFill>
              </a:rPr>
              <a:t>get responses from people who already have great conflict resolution skills…</a:t>
            </a:r>
            <a:br>
              <a:rPr lang="en-US" sz="2800" dirty="0">
                <a:solidFill>
                  <a:srgbClr val="91F4FF"/>
                </a:solidFill>
              </a:rPr>
            </a:br>
            <a:r>
              <a:rPr lang="en-US" sz="2800" dirty="0" smtClean="0">
                <a:solidFill>
                  <a:srgbClr val="91F4FF"/>
                </a:solidFill>
              </a:rPr>
              <a:t>retired </a:t>
            </a:r>
            <a:r>
              <a:rPr lang="en-US" sz="2800" dirty="0">
                <a:solidFill>
                  <a:srgbClr val="91F4FF"/>
                </a:solidFill>
              </a:rPr>
              <a:t>social workers, psychologists and teachers.</a:t>
            </a:r>
          </a:p>
          <a:p>
            <a:r>
              <a:rPr lang="en-US" sz="2800" dirty="0" smtClean="0">
                <a:solidFill>
                  <a:srgbClr val="91F4FF"/>
                </a:solidFill>
              </a:rPr>
              <a:t>Nearly </a:t>
            </a:r>
            <a:r>
              <a:rPr lang="en-US" sz="2800" dirty="0">
                <a:solidFill>
                  <a:srgbClr val="91F4FF"/>
                </a:solidFill>
              </a:rPr>
              <a:t>half of the people who have attended our Basic Workshops have become facilitators</a:t>
            </a:r>
          </a:p>
          <a:p>
            <a:r>
              <a:rPr lang="en-US" sz="2800" dirty="0" smtClean="0">
                <a:solidFill>
                  <a:srgbClr val="91F4FF"/>
                </a:solidFill>
              </a:rPr>
              <a:t>22 </a:t>
            </a:r>
            <a:r>
              <a:rPr lang="en-US" sz="2800" dirty="0">
                <a:solidFill>
                  <a:srgbClr val="91F4FF"/>
                </a:solidFill>
              </a:rPr>
              <a:t>people attended our Community Training for Facilitators Workshops in 2019.</a:t>
            </a:r>
          </a:p>
          <a:p>
            <a:r>
              <a:rPr lang="en-US" sz="2800" dirty="0" smtClean="0">
                <a:solidFill>
                  <a:schemeClr val="bg1"/>
                </a:solidFill>
              </a:rPr>
              <a:t>These </a:t>
            </a:r>
            <a:r>
              <a:rPr lang="en-US" sz="2800" dirty="0">
                <a:solidFill>
                  <a:schemeClr val="bg1"/>
                </a:solidFill>
              </a:rPr>
              <a:t>are our new leaders.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B3809C-4D1B-9149-A513-0BA718BAFBA5}" type="slidenum">
              <a:rPr lang="en-US" smtClean="0"/>
              <a:t>21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193040" y="6368018"/>
            <a:ext cx="20015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91F4FF"/>
                </a:solidFill>
              </a:rPr>
              <a:t>21</a:t>
            </a:r>
            <a:endParaRPr lang="en-US" dirty="0">
              <a:solidFill>
                <a:srgbClr val="91F4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310482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83153"/>
            <a:ext cx="8229600" cy="532090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Small Group Discussion:</a:t>
            </a:r>
          </a:p>
          <a:p>
            <a:r>
              <a:rPr lang="en-US" sz="2800" dirty="0" smtClean="0">
                <a:solidFill>
                  <a:srgbClr val="91F4FF"/>
                </a:solidFill>
              </a:rPr>
              <a:t>How will I invite a friend to become an AVP Conflict Resolution Workshop Facilitator?</a:t>
            </a:r>
          </a:p>
          <a:p>
            <a:r>
              <a:rPr lang="en-US" sz="2800" dirty="0" smtClean="0">
                <a:solidFill>
                  <a:srgbClr val="91F4FF"/>
                </a:solidFill>
              </a:rPr>
              <a:t>Practice your elevator talk</a:t>
            </a:r>
            <a:endParaRPr lang="en-US" sz="2800" dirty="0">
              <a:solidFill>
                <a:srgbClr val="91F4FF"/>
              </a:solidFill>
            </a:endParaRPr>
          </a:p>
        </p:txBody>
      </p:sp>
      <p:pic>
        <p:nvPicPr>
          <p:cNvPr id="5" name="Picture 4" descr="Figure-2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5148" y="3243882"/>
            <a:ext cx="3040748" cy="2822040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B3809C-4D1B-9149-A513-0BA718BAFBA5}" type="slidenum">
              <a:rPr lang="en-US" smtClean="0"/>
              <a:t>22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193040" y="6368018"/>
            <a:ext cx="20015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91F4FF"/>
                </a:solidFill>
              </a:rPr>
              <a:t>22</a:t>
            </a:r>
            <a:endParaRPr lang="en-US" dirty="0">
              <a:solidFill>
                <a:srgbClr val="91F4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228480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83153"/>
            <a:ext cx="3407188" cy="121975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Outreach Tools</a:t>
            </a:r>
          </a:p>
        </p:txBody>
      </p:sp>
      <p:pic>
        <p:nvPicPr>
          <p:cNvPr id="4" name="Picture 3" descr="Brochure_Page 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2240" y="1902907"/>
            <a:ext cx="5887494" cy="4101150"/>
          </a:xfrm>
          <a:prstGeom prst="rect">
            <a:avLst/>
          </a:prstGeom>
        </p:spPr>
      </p:pic>
      <p:pic>
        <p:nvPicPr>
          <p:cNvPr id="6" name="Picture 5" descr="Brochure_Page 1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0752" y="1377869"/>
            <a:ext cx="1922860" cy="4213677"/>
          </a:xfrm>
          <a:prstGeom prst="rect">
            <a:avLst/>
          </a:prstGeom>
        </p:spPr>
      </p:pic>
      <p:pic>
        <p:nvPicPr>
          <p:cNvPr id="2" name="Picture 1" descr="B-Card 2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040" y="1690230"/>
            <a:ext cx="2428200" cy="1383895"/>
          </a:xfrm>
          <a:prstGeom prst="rect">
            <a:avLst/>
          </a:prstGeom>
        </p:spPr>
      </p:pic>
      <p:sp>
        <p:nvSpPr>
          <p:cNvPr id="7" name="Content Placeholder 2"/>
          <p:cNvSpPr txBox="1">
            <a:spLocks/>
          </p:cNvSpPr>
          <p:nvPr/>
        </p:nvSpPr>
        <p:spPr>
          <a:xfrm>
            <a:off x="510959" y="3267198"/>
            <a:ext cx="1898856" cy="133555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b="0" kern="1200">
                <a:solidFill>
                  <a:srgbClr val="FFFF00"/>
                </a:solidFill>
                <a:latin typeface="Arial"/>
                <a:ea typeface="+mn-ea"/>
                <a:cs typeface="Arial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rgbClr val="91F4FF"/>
                </a:solidFill>
                <a:latin typeface="Arial"/>
                <a:ea typeface="+mn-ea"/>
                <a:cs typeface="Arial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bg1"/>
                </a:solidFill>
                <a:latin typeface="Arial"/>
                <a:ea typeface="+mn-ea"/>
                <a:cs typeface="Arial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rgbClr val="E2D1FF"/>
                </a:solidFill>
                <a:latin typeface="Arial"/>
                <a:ea typeface="+mn-ea"/>
                <a:cs typeface="Arial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rgbClr val="E2D1FF"/>
                </a:solidFill>
                <a:latin typeface="Arial"/>
                <a:ea typeface="+mn-ea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70000"/>
              </a:lnSpc>
              <a:buFont typeface="Arial"/>
              <a:buNone/>
            </a:pPr>
            <a:r>
              <a:rPr lang="en-US" sz="2000" dirty="0" smtClean="0"/>
              <a:t>Your</a:t>
            </a:r>
          </a:p>
          <a:p>
            <a:pPr marL="0" indent="0">
              <a:lnSpc>
                <a:spcPct val="70000"/>
              </a:lnSpc>
              <a:buFont typeface="Arial"/>
              <a:buNone/>
            </a:pPr>
            <a:r>
              <a:rPr lang="en-US" sz="2000" dirty="0" smtClean="0"/>
              <a:t>AVP</a:t>
            </a:r>
          </a:p>
          <a:p>
            <a:pPr marL="0" indent="0">
              <a:lnSpc>
                <a:spcPct val="70000"/>
              </a:lnSpc>
              <a:buFont typeface="Arial"/>
              <a:buNone/>
            </a:pPr>
            <a:r>
              <a:rPr lang="en-US" sz="2000" dirty="0" smtClean="0"/>
              <a:t>Business</a:t>
            </a:r>
          </a:p>
          <a:p>
            <a:pPr marL="0" indent="0">
              <a:lnSpc>
                <a:spcPct val="70000"/>
              </a:lnSpc>
              <a:buFont typeface="Arial"/>
              <a:buNone/>
            </a:pPr>
            <a:r>
              <a:rPr lang="en-US" sz="2000" dirty="0" smtClean="0"/>
              <a:t>Card</a:t>
            </a:r>
            <a:endParaRPr lang="en-US" sz="2000" dirty="0"/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3733612" y="1280956"/>
            <a:ext cx="3407188" cy="66504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b="0" kern="1200">
                <a:solidFill>
                  <a:srgbClr val="FFFF00"/>
                </a:solidFill>
                <a:latin typeface="Arial"/>
                <a:ea typeface="+mn-ea"/>
                <a:cs typeface="Arial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rgbClr val="91F4FF"/>
                </a:solidFill>
                <a:latin typeface="Arial"/>
                <a:ea typeface="+mn-ea"/>
                <a:cs typeface="Arial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bg1"/>
                </a:solidFill>
                <a:latin typeface="Arial"/>
                <a:ea typeface="+mn-ea"/>
                <a:cs typeface="Arial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rgbClr val="E2D1FF"/>
                </a:solidFill>
                <a:latin typeface="Arial"/>
                <a:ea typeface="+mn-ea"/>
                <a:cs typeface="Arial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rgbClr val="E2D1FF"/>
                </a:solidFill>
                <a:latin typeface="Arial"/>
                <a:ea typeface="+mn-ea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/>
              <a:buNone/>
            </a:pPr>
            <a:r>
              <a:rPr lang="en-US" sz="2000" dirty="0" smtClean="0"/>
              <a:t>Your AVP Brochure</a:t>
            </a:r>
            <a:endParaRPr lang="en-US" sz="2000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B3809C-4D1B-9149-A513-0BA718BAFBA5}" type="slidenum">
              <a:rPr lang="en-US" smtClean="0"/>
              <a:t>23</a:t>
            </a:fld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193040" y="6368018"/>
            <a:ext cx="20015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91F4FF"/>
                </a:solidFill>
              </a:rPr>
              <a:t>23</a:t>
            </a:r>
            <a:endParaRPr lang="en-US" dirty="0">
              <a:solidFill>
                <a:srgbClr val="91F4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79230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83153"/>
            <a:ext cx="3407188" cy="68464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Outreach Tools</a:t>
            </a: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6209073" y="917910"/>
            <a:ext cx="2008695" cy="102809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b="0" kern="1200">
                <a:solidFill>
                  <a:srgbClr val="FFFF00"/>
                </a:solidFill>
                <a:latin typeface="Arial"/>
                <a:ea typeface="+mn-ea"/>
                <a:cs typeface="Arial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rgbClr val="91F4FF"/>
                </a:solidFill>
                <a:latin typeface="Arial"/>
                <a:ea typeface="+mn-ea"/>
                <a:cs typeface="Arial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bg1"/>
                </a:solidFill>
                <a:latin typeface="Arial"/>
                <a:ea typeface="+mn-ea"/>
                <a:cs typeface="Arial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rgbClr val="E2D1FF"/>
                </a:solidFill>
                <a:latin typeface="Arial"/>
                <a:ea typeface="+mn-ea"/>
                <a:cs typeface="Arial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rgbClr val="E2D1FF"/>
                </a:solidFill>
                <a:latin typeface="Arial"/>
                <a:ea typeface="+mn-ea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70000"/>
              </a:lnSpc>
              <a:buFont typeface="Arial"/>
              <a:buNone/>
            </a:pPr>
            <a:r>
              <a:rPr lang="en-US" sz="2000" dirty="0" smtClean="0"/>
              <a:t>AVP</a:t>
            </a:r>
          </a:p>
          <a:p>
            <a:pPr marL="0" indent="0">
              <a:lnSpc>
                <a:spcPct val="70000"/>
              </a:lnSpc>
              <a:buFont typeface="Arial"/>
              <a:buNone/>
            </a:pPr>
            <a:r>
              <a:rPr lang="en-US" sz="2000" dirty="0" smtClean="0"/>
              <a:t>Workshop </a:t>
            </a:r>
          </a:p>
          <a:p>
            <a:pPr marL="0" indent="0">
              <a:lnSpc>
                <a:spcPct val="70000"/>
              </a:lnSpc>
              <a:buFont typeface="Arial"/>
              <a:buNone/>
            </a:pPr>
            <a:r>
              <a:rPr lang="en-US" sz="2000" dirty="0" smtClean="0"/>
              <a:t>Invitations</a:t>
            </a:r>
            <a:endParaRPr lang="en-US" sz="2000" dirty="0"/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520532" y="1432940"/>
            <a:ext cx="2681700" cy="66504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b="0" kern="1200">
                <a:solidFill>
                  <a:srgbClr val="FFFF00"/>
                </a:solidFill>
                <a:latin typeface="Arial"/>
                <a:ea typeface="+mn-ea"/>
                <a:cs typeface="Arial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rgbClr val="91F4FF"/>
                </a:solidFill>
                <a:latin typeface="Arial"/>
                <a:ea typeface="+mn-ea"/>
                <a:cs typeface="Arial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bg1"/>
                </a:solidFill>
                <a:latin typeface="Arial"/>
                <a:ea typeface="+mn-ea"/>
                <a:cs typeface="Arial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rgbClr val="E2D1FF"/>
                </a:solidFill>
                <a:latin typeface="Arial"/>
                <a:ea typeface="+mn-ea"/>
                <a:cs typeface="Arial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rgbClr val="E2D1FF"/>
                </a:solidFill>
                <a:latin typeface="Arial"/>
                <a:ea typeface="+mn-ea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/>
              <a:buNone/>
            </a:pPr>
            <a:r>
              <a:rPr lang="en-US" sz="2000" dirty="0" smtClean="0"/>
              <a:t>AVP Workshop Flyer</a:t>
            </a:r>
            <a:endParaRPr lang="en-US" sz="2000" dirty="0"/>
          </a:p>
        </p:txBody>
      </p:sp>
      <p:pic>
        <p:nvPicPr>
          <p:cNvPr id="5" name="Picture 4" descr="Flyer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878" y="1862343"/>
            <a:ext cx="2955848" cy="4556622"/>
          </a:xfrm>
          <a:prstGeom prst="rect">
            <a:avLst/>
          </a:prstGeom>
        </p:spPr>
      </p:pic>
      <p:pic>
        <p:nvPicPr>
          <p:cNvPr id="9" name="Picture 8" descr="Invite Inside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9964" y="1862343"/>
            <a:ext cx="4341455" cy="2830457"/>
          </a:xfrm>
          <a:prstGeom prst="rect">
            <a:avLst/>
          </a:prstGeom>
        </p:spPr>
      </p:pic>
      <p:pic>
        <p:nvPicPr>
          <p:cNvPr id="12" name="Picture 11" descr=" Invire1B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6768" y="3071315"/>
            <a:ext cx="2189732" cy="2830457"/>
          </a:xfrm>
          <a:prstGeom prst="rect">
            <a:avLst/>
          </a:prstGeom>
        </p:spPr>
      </p:pic>
      <p:pic>
        <p:nvPicPr>
          <p:cNvPr id="11" name="Picture 10" descr="Invite 1A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2049" y="917910"/>
            <a:ext cx="2152840" cy="2830456"/>
          </a:xfrm>
          <a:prstGeom prst="rect">
            <a:avLst/>
          </a:prstGeom>
        </p:spPr>
      </p:pic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B3809C-4D1B-9149-A513-0BA718BAFBA5}" type="slidenum">
              <a:rPr lang="en-US" smtClean="0"/>
              <a:t>24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193040" y="6368018"/>
            <a:ext cx="20015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91F4FF"/>
                </a:solidFill>
              </a:rPr>
              <a:t>24</a:t>
            </a:r>
            <a:endParaRPr lang="en-US" dirty="0">
              <a:solidFill>
                <a:srgbClr val="91F4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48041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52040"/>
          </a:xfrm>
        </p:spPr>
        <p:txBody>
          <a:bodyPr/>
          <a:lstStyle/>
          <a:p>
            <a:pPr algn="l"/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26678"/>
            <a:ext cx="8229600" cy="4201102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/>
              <a:t>Make a commitment to Thrive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Build your network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Invite people to become AVP </a:t>
            </a:r>
            <a:br>
              <a:rPr lang="en-US" dirty="0" smtClean="0"/>
            </a:br>
            <a:r>
              <a:rPr lang="en-US" dirty="0" smtClean="0"/>
              <a:t>Conflict Resolution </a:t>
            </a:r>
            <a:br>
              <a:rPr lang="en-US" dirty="0" smtClean="0"/>
            </a:br>
            <a:r>
              <a:rPr lang="en-US" dirty="0" smtClean="0"/>
              <a:t>Workshop </a:t>
            </a:r>
            <a:br>
              <a:rPr lang="en-US" dirty="0" smtClean="0"/>
            </a:br>
            <a:r>
              <a:rPr lang="en-US" dirty="0" smtClean="0"/>
              <a:t>Facilitators</a:t>
            </a:r>
          </a:p>
          <a:p>
            <a:pPr marL="514350" indent="-514350">
              <a:buFont typeface="+mj-lt"/>
              <a:buAutoNum type="arabicPeriod"/>
            </a:pPr>
            <a:endParaRPr lang="en-US" dirty="0"/>
          </a:p>
        </p:txBody>
      </p:sp>
      <p:pic>
        <p:nvPicPr>
          <p:cNvPr id="4" name="Picture 3" descr="Tree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8133" y="2933063"/>
            <a:ext cx="2254365" cy="3303073"/>
          </a:xfrm>
          <a:prstGeom prst="rect">
            <a:avLst/>
          </a:prstGeom>
        </p:spPr>
      </p:pic>
      <p:pic>
        <p:nvPicPr>
          <p:cNvPr id="5" name="Picture 4" descr="Figure-1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4261" y="3574671"/>
            <a:ext cx="3293896" cy="2477343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B3809C-4D1B-9149-A513-0BA718BAFBA5}" type="slidenum">
              <a:rPr lang="en-US" smtClean="0"/>
              <a:t>25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193040" y="6368018"/>
            <a:ext cx="20015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91F4FF"/>
                </a:solidFill>
              </a:rPr>
              <a:t>25</a:t>
            </a:r>
            <a:endParaRPr lang="en-US" dirty="0">
              <a:solidFill>
                <a:srgbClr val="91F4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638660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52040"/>
          </a:xfrm>
        </p:spPr>
        <p:txBody>
          <a:bodyPr/>
          <a:lstStyle/>
          <a:p>
            <a:pPr algn="l"/>
            <a:r>
              <a:rPr lang="en-US" dirty="0" smtClean="0"/>
              <a:t>Evaluation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26678"/>
            <a:ext cx="8229600" cy="4201102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Was this session helpful?</a:t>
            </a:r>
          </a:p>
          <a:p>
            <a:pPr marL="0" indent="0">
              <a:buNone/>
            </a:pPr>
            <a:r>
              <a:rPr lang="en-US" dirty="0" smtClean="0"/>
              <a:t>What did you learn?</a:t>
            </a:r>
          </a:p>
          <a:p>
            <a:pPr marL="0" indent="0">
              <a:buNone/>
            </a:pPr>
            <a:r>
              <a:rPr lang="en-US" dirty="0" smtClean="0"/>
              <a:t>Would you like to organize community workshops in your area?</a:t>
            </a:r>
          </a:p>
          <a:p>
            <a:pPr marL="514350" indent="-514350">
              <a:buFont typeface="+mj-lt"/>
              <a:buAutoNum type="arabicPeriod"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B3809C-4D1B-9149-A513-0BA718BAFBA5}" type="slidenum">
              <a:rPr lang="en-US" smtClean="0"/>
              <a:t>26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193040" y="6368018"/>
            <a:ext cx="20015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91F4FF"/>
                </a:solidFill>
              </a:rPr>
              <a:t>26</a:t>
            </a:r>
            <a:endParaRPr lang="en-US" dirty="0">
              <a:solidFill>
                <a:srgbClr val="91F4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87087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Thank-You-Figure-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2104" y="2836887"/>
            <a:ext cx="3492954" cy="3213518"/>
          </a:xfrm>
          <a:prstGeom prst="rect">
            <a:avLst/>
          </a:prstGeom>
        </p:spPr>
      </p:pic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B3809C-4D1B-9149-A513-0BA718BAFBA5}" type="slidenum">
              <a:rPr lang="en-US" smtClean="0"/>
              <a:t>27</a:t>
            </a:fld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193040" y="6368018"/>
            <a:ext cx="20015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91F4FF"/>
                </a:solidFill>
              </a:rPr>
              <a:t>28</a:t>
            </a:r>
            <a:endParaRPr lang="en-US" dirty="0">
              <a:solidFill>
                <a:srgbClr val="91F4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36013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3222" y="582542"/>
            <a:ext cx="7953578" cy="1925160"/>
          </a:xfrm>
        </p:spPr>
        <p:txBody>
          <a:bodyPr>
            <a:normAutofit fontScale="90000"/>
          </a:bodyPr>
          <a:lstStyle/>
          <a:p>
            <a:pPr algn="l"/>
            <a:r>
              <a:rPr lang="en-US" b="1" dirty="0"/>
              <a:t>How is the AVP Program Going in Your Area?.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1568" y="1908104"/>
            <a:ext cx="8045231" cy="4525963"/>
          </a:xfrm>
        </p:spPr>
        <p:txBody>
          <a:bodyPr/>
          <a:lstStyle/>
          <a:p>
            <a:r>
              <a:rPr lang="en-US" dirty="0" smtClean="0"/>
              <a:t>Do </a:t>
            </a:r>
            <a:r>
              <a:rPr lang="en-US" dirty="0"/>
              <a:t>you have enough outside facilitators to maintain your prison program?</a:t>
            </a:r>
          </a:p>
          <a:p>
            <a:r>
              <a:rPr lang="en-US" dirty="0" smtClean="0"/>
              <a:t>Did </a:t>
            </a:r>
            <a:r>
              <a:rPr lang="en-US" dirty="0"/>
              <a:t>you train any new facilitators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last </a:t>
            </a:r>
            <a:r>
              <a:rPr lang="en-US" dirty="0"/>
              <a:t>year?</a:t>
            </a:r>
          </a:p>
          <a:p>
            <a:r>
              <a:rPr lang="en-US" dirty="0" smtClean="0"/>
              <a:t>Have </a:t>
            </a:r>
            <a:r>
              <a:rPr lang="en-US" dirty="0"/>
              <a:t>you conducted any community workshops in your area?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B3809C-4D1B-9149-A513-0BA718BAFBA5}" type="slidenum">
              <a:rPr lang="en-US" smtClean="0"/>
              <a:t>3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193040" y="6368018"/>
            <a:ext cx="20015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91F4FF"/>
                </a:solidFill>
              </a:rPr>
              <a:t>3</a:t>
            </a:r>
            <a:endParaRPr lang="en-US" dirty="0">
              <a:solidFill>
                <a:srgbClr val="91F4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963431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3222" y="611408"/>
            <a:ext cx="7953578" cy="1925160"/>
          </a:xfrm>
        </p:spPr>
        <p:txBody>
          <a:bodyPr>
            <a:normAutofit fontScale="90000"/>
          </a:bodyPr>
          <a:lstStyle/>
          <a:p>
            <a:pPr algn="l"/>
            <a:r>
              <a:rPr lang="en-US" b="1" dirty="0"/>
              <a:t>AVP Westchester has made a commitment to </a:t>
            </a:r>
            <a:r>
              <a:rPr lang="en-US" b="1" dirty="0" smtClean="0"/>
              <a:t>Thrive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1568" y="1936970"/>
            <a:ext cx="8045231" cy="4525963"/>
          </a:xfrm>
        </p:spPr>
        <p:txBody>
          <a:bodyPr>
            <a:normAutofit/>
          </a:bodyPr>
          <a:lstStyle/>
          <a:p>
            <a:r>
              <a:rPr lang="en-US" dirty="0" smtClean="0"/>
              <a:t>We </a:t>
            </a:r>
            <a:r>
              <a:rPr lang="en-US" dirty="0"/>
              <a:t>held 56 workshops in 2019 including 6 community </a:t>
            </a:r>
            <a:r>
              <a:rPr lang="en-US" dirty="0" smtClean="0"/>
              <a:t>workshops</a:t>
            </a:r>
          </a:p>
          <a:p>
            <a:r>
              <a:rPr lang="en-US" dirty="0" smtClean="0"/>
              <a:t>Our </a:t>
            </a:r>
            <a:r>
              <a:rPr lang="en-US" dirty="0"/>
              <a:t>community workshops focus on training new facilitators </a:t>
            </a:r>
          </a:p>
          <a:p>
            <a:r>
              <a:rPr lang="en-US" dirty="0" smtClean="0"/>
              <a:t>We </a:t>
            </a:r>
            <a:r>
              <a:rPr lang="en-US" dirty="0"/>
              <a:t>trained 22 new outside facilitators in </a:t>
            </a:r>
            <a:r>
              <a:rPr lang="en-US" dirty="0" smtClean="0"/>
              <a:t>2019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B3809C-4D1B-9149-A513-0BA718BAFBA5}" type="slidenum">
              <a:rPr lang="en-US" smtClean="0"/>
              <a:t>4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193040" y="6368018"/>
            <a:ext cx="20015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91F4FF"/>
                </a:solidFill>
              </a:rPr>
              <a:t>4</a:t>
            </a:r>
            <a:endParaRPr lang="en-US" dirty="0">
              <a:solidFill>
                <a:srgbClr val="91F4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02110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3222" y="601786"/>
            <a:ext cx="7953578" cy="1925160"/>
          </a:xfrm>
        </p:spPr>
        <p:txBody>
          <a:bodyPr>
            <a:normAutofit fontScale="90000"/>
          </a:bodyPr>
          <a:lstStyle/>
          <a:p>
            <a:pPr algn="l"/>
            <a:r>
              <a:rPr lang="en-US" b="1" dirty="0"/>
              <a:t>AVP Westchester has made a commitment to </a:t>
            </a:r>
            <a:r>
              <a:rPr lang="en-US" b="1" dirty="0" smtClean="0"/>
              <a:t>Thrive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1568" y="1927348"/>
            <a:ext cx="8045231" cy="4525963"/>
          </a:xfrm>
        </p:spPr>
        <p:txBody>
          <a:bodyPr>
            <a:normAutofit/>
          </a:bodyPr>
          <a:lstStyle/>
          <a:p>
            <a:r>
              <a:rPr lang="en-US" dirty="0" smtClean="0"/>
              <a:t>For </a:t>
            </a:r>
            <a:r>
              <a:rPr lang="en-US" dirty="0"/>
              <a:t>many years we have served Sing Sing, Bedford Hills and </a:t>
            </a:r>
            <a:r>
              <a:rPr lang="en-US" dirty="0" err="1"/>
              <a:t>Otisvile</a:t>
            </a:r>
            <a:r>
              <a:rPr lang="en-US" dirty="0"/>
              <a:t> Prisons</a:t>
            </a:r>
          </a:p>
          <a:p>
            <a:r>
              <a:rPr lang="en-US" dirty="0" smtClean="0"/>
              <a:t>In </a:t>
            </a:r>
            <a:r>
              <a:rPr lang="en-US" dirty="0"/>
              <a:t>2018 we added Garner Men’s Prison in Connecticut</a:t>
            </a:r>
          </a:p>
          <a:p>
            <a:r>
              <a:rPr lang="en-US" dirty="0" smtClean="0"/>
              <a:t>In </a:t>
            </a:r>
            <a:r>
              <a:rPr lang="en-US" dirty="0"/>
              <a:t>2019 we added Taconic Women’s Prison and the Westchester County Jail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B3809C-4D1B-9149-A513-0BA718BAFBA5}" type="slidenum">
              <a:rPr lang="en-US" smtClean="0"/>
              <a:t>5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193040" y="6368018"/>
            <a:ext cx="20015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91F4FF"/>
                </a:solidFill>
              </a:rPr>
              <a:t>5</a:t>
            </a:r>
            <a:endParaRPr lang="en-US" dirty="0">
              <a:solidFill>
                <a:srgbClr val="91F4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99482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3222" y="572920"/>
            <a:ext cx="7953578" cy="1925160"/>
          </a:xfrm>
        </p:spPr>
        <p:txBody>
          <a:bodyPr>
            <a:normAutofit fontScale="90000"/>
          </a:bodyPr>
          <a:lstStyle/>
          <a:p>
            <a:pPr algn="l"/>
            <a:r>
              <a:rPr lang="en-US" b="1" dirty="0"/>
              <a:t>In this session </a:t>
            </a:r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b="1" dirty="0" smtClean="0"/>
              <a:t>we </a:t>
            </a:r>
            <a:r>
              <a:rPr lang="en-US" b="1" dirty="0"/>
              <a:t>will ask three questions</a:t>
            </a:r>
            <a:r>
              <a:rPr lang="en-US" dirty="0"/>
              <a:t>: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1568" y="1898482"/>
            <a:ext cx="8641548" cy="4525963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dirty="0"/>
              <a:t>Have you made a commitment to Thrive?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Are you building an outreach network to recruit new facilitators?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Are you asking the </a:t>
            </a:r>
            <a:r>
              <a:rPr lang="en-US" dirty="0" smtClean="0"/>
              <a:t>right question?</a:t>
            </a:r>
          </a:p>
          <a:p>
            <a:pPr marL="514350" indent="-514350">
              <a:buFont typeface="+mj-lt"/>
              <a:buAutoNum type="arabicPeriod"/>
            </a:pPr>
            <a:endParaRPr lang="en-US" sz="2400" dirty="0"/>
          </a:p>
          <a:p>
            <a:pPr marL="0" indent="0">
              <a:buNone/>
            </a:pPr>
            <a:r>
              <a:rPr lang="en-US" sz="2400" dirty="0">
                <a:solidFill>
                  <a:srgbClr val="91F4FF"/>
                </a:solidFill>
              </a:rPr>
              <a:t>What are the strategies to help Area </a:t>
            </a:r>
            <a:r>
              <a:rPr lang="en-US" sz="2400" dirty="0" smtClean="0">
                <a:solidFill>
                  <a:srgbClr val="91F4FF"/>
                </a:solidFill>
              </a:rPr>
              <a:t>Councils Thrive</a:t>
            </a:r>
            <a:r>
              <a:rPr lang="en-US" sz="2400" dirty="0">
                <a:solidFill>
                  <a:srgbClr val="91F4FF"/>
                </a:solidFill>
              </a:rPr>
              <a:t>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B3809C-4D1B-9149-A513-0BA718BAFBA5}" type="slidenum">
              <a:rPr lang="en-US" smtClean="0"/>
              <a:t>6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193040" y="6368018"/>
            <a:ext cx="20015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91F4FF"/>
                </a:solidFill>
              </a:rPr>
              <a:t>6</a:t>
            </a:r>
            <a:endParaRPr lang="en-US" dirty="0">
              <a:solidFill>
                <a:srgbClr val="91F4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3672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79775" y="207764"/>
            <a:ext cx="3097854" cy="4019112"/>
          </a:xfrm>
          <a:prstGeom prst="rect">
            <a:avLst/>
          </a:prstGeom>
        </p:spPr>
      </p:pic>
      <p:pic>
        <p:nvPicPr>
          <p:cNvPr id="6" name="Picture 5" descr="Figure-2.gi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4831" y="3282370"/>
            <a:ext cx="3040748" cy="282204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29662" y="758124"/>
            <a:ext cx="3987800" cy="2692400"/>
          </a:xfrm>
          <a:prstGeom prst="rect">
            <a:avLst/>
          </a:prstGeom>
        </p:spPr>
      </p:pic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B3809C-4D1B-9149-A513-0BA718BAFBA5}" type="slidenum">
              <a:rPr lang="en-US" smtClean="0"/>
              <a:t>7</a:t>
            </a:fld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193040" y="6368018"/>
            <a:ext cx="20015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91F4FF"/>
                </a:solidFill>
              </a:rPr>
              <a:t>7</a:t>
            </a:r>
            <a:endParaRPr lang="en-US" dirty="0">
              <a:solidFill>
                <a:srgbClr val="91F4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873396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31328"/>
            <a:ext cx="8229600" cy="4694835"/>
          </a:xfrm>
        </p:spPr>
        <p:txBody>
          <a:bodyPr>
            <a:normAutofit/>
          </a:bodyPr>
          <a:lstStyle/>
          <a:p>
            <a:r>
              <a:rPr lang="en-US" dirty="0"/>
              <a:t>A community workshop program requires effort and commitment</a:t>
            </a:r>
          </a:p>
          <a:p>
            <a:r>
              <a:rPr lang="en-US" dirty="0"/>
              <a:t>It requires a lot of digging to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plant </a:t>
            </a:r>
            <a:r>
              <a:rPr lang="en-US" dirty="0"/>
              <a:t>the seeds </a:t>
            </a:r>
          </a:p>
          <a:p>
            <a:r>
              <a:rPr lang="en-US" dirty="0"/>
              <a:t>It requires planning and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dedication </a:t>
            </a:r>
            <a:r>
              <a:rPr lang="en-US" dirty="0"/>
              <a:t>to succeed</a:t>
            </a:r>
          </a:p>
          <a:p>
            <a:endParaRPr lang="en-US" dirty="0"/>
          </a:p>
        </p:txBody>
      </p:sp>
      <p:pic>
        <p:nvPicPr>
          <p:cNvPr id="4" name="Picture 3" descr="Figure-4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7562" y="2812363"/>
            <a:ext cx="3582955" cy="3098201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B3809C-4D1B-9149-A513-0BA718BAFBA5}" type="slidenum">
              <a:rPr lang="en-US" smtClean="0"/>
              <a:t>8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193040" y="6368018"/>
            <a:ext cx="20015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91F4FF"/>
                </a:solidFill>
              </a:rPr>
              <a:t>8</a:t>
            </a:r>
            <a:endParaRPr lang="en-US" dirty="0">
              <a:solidFill>
                <a:srgbClr val="91F4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418982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31330"/>
            <a:ext cx="8229600" cy="4759406"/>
          </a:xfrm>
        </p:spPr>
        <p:txBody>
          <a:bodyPr>
            <a:normAutofit/>
          </a:bodyPr>
          <a:lstStyle/>
          <a:p>
            <a:r>
              <a:rPr lang="en-US" dirty="0" smtClean="0"/>
              <a:t>It requires recruiting </a:t>
            </a:r>
            <a:r>
              <a:rPr lang="en-US" dirty="0"/>
              <a:t>and training new facilitators </a:t>
            </a:r>
            <a:r>
              <a:rPr lang="en-US" dirty="0" smtClean="0"/>
              <a:t>as your </a:t>
            </a:r>
            <a:r>
              <a:rPr lang="en-US" b="1" dirty="0"/>
              <a:t>first</a:t>
            </a:r>
            <a:r>
              <a:rPr lang="en-US" dirty="0"/>
              <a:t> </a:t>
            </a:r>
            <a:r>
              <a:rPr lang="en-US" dirty="0" smtClean="0"/>
              <a:t>priority</a:t>
            </a:r>
          </a:p>
          <a:p>
            <a:r>
              <a:rPr lang="en-US" dirty="0" smtClean="0"/>
              <a:t>It </a:t>
            </a:r>
            <a:r>
              <a:rPr lang="en-US" dirty="0"/>
              <a:t>may require a bootstrap </a:t>
            </a:r>
            <a:r>
              <a:rPr lang="en-US" dirty="0" smtClean="0"/>
              <a:t>effort</a:t>
            </a:r>
            <a:br>
              <a:rPr lang="en-US" dirty="0" smtClean="0"/>
            </a:br>
            <a:r>
              <a:rPr lang="en-US" dirty="0" smtClean="0"/>
              <a:t>by </a:t>
            </a:r>
            <a:r>
              <a:rPr lang="en-US" dirty="0"/>
              <a:t>people who are already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overworked</a:t>
            </a:r>
            <a:endParaRPr lang="en-US" dirty="0"/>
          </a:p>
          <a:p>
            <a:endParaRPr lang="en-US" dirty="0"/>
          </a:p>
        </p:txBody>
      </p:sp>
      <p:pic>
        <p:nvPicPr>
          <p:cNvPr id="4" name="Picture 3" descr="Figure-4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7562" y="2811860"/>
            <a:ext cx="3582955" cy="3098201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B3809C-4D1B-9149-A513-0BA718BAFBA5}" type="slidenum">
              <a:rPr lang="en-US" smtClean="0"/>
              <a:t>9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193040" y="6368018"/>
            <a:ext cx="20015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91F4FF"/>
                </a:solidFill>
              </a:rPr>
              <a:t>9</a:t>
            </a:r>
            <a:endParaRPr lang="en-US" dirty="0">
              <a:solidFill>
                <a:srgbClr val="91F4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21786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3315</TotalTime>
  <Words>552</Words>
  <Application>Microsoft Macintosh PowerPoint</Application>
  <PresentationFormat>On-screen Show (4:3)</PresentationFormat>
  <Paragraphs>163</Paragraphs>
  <Slides>27</Slides>
  <Notes>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28" baseType="lpstr">
      <vt:lpstr>Office Theme</vt:lpstr>
      <vt:lpstr>PowerPoint Presentation</vt:lpstr>
      <vt:lpstr>PowerPoint Presentation</vt:lpstr>
      <vt:lpstr>How is the AVP Program Going in Your Area?. </vt:lpstr>
      <vt:lpstr>AVP Westchester has made a commitment to Thrive </vt:lpstr>
      <vt:lpstr>AVP Westchester has made a commitment to Thrive </vt:lpstr>
      <vt:lpstr>In this session  we will ask three questions: </vt:lpstr>
      <vt:lpstr>PowerPoint Presentation</vt:lpstr>
      <vt:lpstr>PowerPoint Presentation</vt:lpstr>
      <vt:lpstr>PowerPoint Presentation</vt:lpstr>
      <vt:lpstr>Small group discussion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Summary</vt:lpstr>
      <vt:lpstr>Evaluation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Fred Feucht</dc:creator>
  <cp:lastModifiedBy>Fred Feucht</cp:lastModifiedBy>
  <cp:revision>46</cp:revision>
  <dcterms:created xsi:type="dcterms:W3CDTF">2020-09-01T14:03:44Z</dcterms:created>
  <dcterms:modified xsi:type="dcterms:W3CDTF">2020-09-06T19:57:49Z</dcterms:modified>
</cp:coreProperties>
</file>